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F-32DB-4E98-9DEE-BDEA45316417}" type="datetimeFigureOut">
              <a:rPr lang="ar-IQ" smtClean="0"/>
              <a:pPr/>
              <a:t>28/05/1445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Esophagotomy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Assis</a:t>
            </a:r>
            <a:r>
              <a:rPr lang="en-US" dirty="0" smtClean="0"/>
              <a:t>. Prof. Dr.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Majeed</a:t>
            </a:r>
            <a:r>
              <a:rPr lang="en-US" dirty="0" smtClean="0"/>
              <a:t> </a:t>
            </a:r>
            <a:r>
              <a:rPr lang="en-US" dirty="0" err="1" smtClean="0"/>
              <a:t>Naeem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the structures you found in </a:t>
            </a:r>
            <a:r>
              <a:rPr lang="en-US" b="1" dirty="0" err="1" smtClean="0"/>
              <a:t>esophagostomy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endParaRPr lang="en-US" b="1" dirty="0"/>
          </a:p>
          <a:p>
            <a:pPr lvl="0" algn="l" rtl="0"/>
            <a:r>
              <a:rPr lang="en-US" b="1" dirty="0"/>
              <a:t>skin </a:t>
            </a:r>
          </a:p>
          <a:p>
            <a:pPr lvl="0" algn="l" rtl="0"/>
            <a:r>
              <a:rPr lang="en-US" b="1" dirty="0" err="1"/>
              <a:t>cutaneous</a:t>
            </a:r>
            <a:r>
              <a:rPr lang="en-US" b="1" dirty="0"/>
              <a:t> muscles</a:t>
            </a:r>
          </a:p>
          <a:p>
            <a:pPr lvl="0" algn="l" rtl="0"/>
            <a:r>
              <a:rPr lang="en-US" b="1" i="1" dirty="0" err="1" smtClean="0"/>
              <a:t>sternohyoid</a:t>
            </a:r>
            <a:r>
              <a:rPr lang="en-US" b="1" i="1" dirty="0" smtClean="0"/>
              <a:t> muscles </a:t>
            </a:r>
            <a:endParaRPr lang="en-US" b="1" i="1" dirty="0" smtClean="0"/>
          </a:p>
          <a:p>
            <a:pPr lvl="0" algn="l" rtl="0"/>
            <a:r>
              <a:rPr lang="en-US" b="1" dirty="0" err="1" smtClean="0"/>
              <a:t>vagus</a:t>
            </a:r>
            <a:r>
              <a:rPr lang="en-US" b="1" dirty="0" smtClean="0"/>
              <a:t> </a:t>
            </a:r>
            <a:r>
              <a:rPr lang="en-US" b="1" dirty="0"/>
              <a:t>nerve </a:t>
            </a:r>
          </a:p>
          <a:p>
            <a:pPr lvl="0" algn="l" rtl="0"/>
            <a:r>
              <a:rPr lang="en-US" b="1" dirty="0"/>
              <a:t>carotid artery </a:t>
            </a:r>
          </a:p>
          <a:p>
            <a:pPr lvl="0" algn="l" rtl="0"/>
            <a:r>
              <a:rPr lang="en-US" b="1" dirty="0"/>
              <a:t>recurrent nerve </a:t>
            </a:r>
          </a:p>
          <a:p>
            <a:pPr lvl="0" algn="l" rtl="0"/>
            <a:r>
              <a:rPr lang="en-US" b="1" dirty="0"/>
              <a:t>trachea </a:t>
            </a:r>
          </a:p>
          <a:p>
            <a:pPr algn="l" rtl="0"/>
            <a:r>
              <a:rPr lang="en-US" b="1" dirty="0"/>
              <a:t>esophagus</a:t>
            </a:r>
            <a:endParaRPr lang="ar-IQ" b="1" dirty="0"/>
          </a:p>
        </p:txBody>
      </p:sp>
      <p:pic>
        <p:nvPicPr>
          <p:cNvPr id="3074" name="Picture 2" descr="Ventral Neck Flashcards | Memo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970" y="1928803"/>
            <a:ext cx="2829957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post operative care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2328865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 algn="l" rtl="0"/>
            <a:r>
              <a:rPr lang="en-US" b="1" dirty="0"/>
              <a:t>systemic antibiotics </a:t>
            </a:r>
            <a:r>
              <a:rPr lang="en-US" b="1" dirty="0" smtClean="0"/>
              <a:t>(</a:t>
            </a:r>
            <a:r>
              <a:rPr lang="en-US" b="1" dirty="0" err="1" smtClean="0"/>
              <a:t>ceftriaxone</a:t>
            </a:r>
            <a:r>
              <a:rPr lang="en-US" b="1" dirty="0" smtClean="0"/>
              <a:t>): 22mg /kg </a:t>
            </a:r>
            <a:r>
              <a:rPr lang="en-US" b="1" dirty="0"/>
              <a:t>body weight for 3 days post operatively </a:t>
            </a:r>
            <a:endParaRPr lang="en-US" dirty="0"/>
          </a:p>
          <a:p>
            <a:pPr lvl="0" algn="l" rtl="0"/>
            <a:r>
              <a:rPr lang="en-US" b="1" dirty="0"/>
              <a:t>keep the animal on fluid therapy at least 4 days and then soft fluid are given to the animal and semi sold food in the thirds week and forth week </a:t>
            </a:r>
            <a:endParaRPr lang="en-US" dirty="0"/>
          </a:p>
        </p:txBody>
      </p:sp>
      <p:pic>
        <p:nvPicPr>
          <p:cNvPr id="2050" name="Picture 2" descr="Fluid therapy_Animals"/>
          <p:cNvPicPr>
            <a:picLocks noChangeAspect="1" noChangeArrowheads="1"/>
          </p:cNvPicPr>
          <p:nvPr/>
        </p:nvPicPr>
        <p:blipFill>
          <a:blip r:embed="rId2"/>
          <a:srcRect t="9115" b="17968"/>
          <a:stretch>
            <a:fillRect/>
          </a:stretch>
        </p:blipFill>
        <p:spPr bwMode="auto">
          <a:xfrm>
            <a:off x="785786" y="3643314"/>
            <a:ext cx="5314936" cy="290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dirty="0"/>
          </a:p>
          <a:p>
            <a:pPr lvl="0" algn="l" rtl="0"/>
            <a:r>
              <a:rPr lang="en-US" b="1" dirty="0"/>
              <a:t>constricting scar at the site of incision </a:t>
            </a:r>
            <a:endParaRPr lang="en-US" dirty="0"/>
          </a:p>
          <a:p>
            <a:pPr lvl="0" algn="l" rtl="0"/>
            <a:r>
              <a:rPr lang="en-US" b="1" dirty="0"/>
              <a:t>esophageal fistula </a:t>
            </a:r>
            <a:endParaRPr lang="en-US" dirty="0"/>
          </a:p>
          <a:p>
            <a:pPr lvl="0" algn="l" rtl="0"/>
            <a:r>
              <a:rPr lang="en-US" b="1" dirty="0"/>
              <a:t>hemorrhage </a:t>
            </a:r>
            <a:endParaRPr lang="en-US" dirty="0"/>
          </a:p>
          <a:p>
            <a:pPr lvl="0" algn="l" rtl="0"/>
            <a:r>
              <a:rPr lang="en-US" b="1" dirty="0"/>
              <a:t>infection </a:t>
            </a:r>
            <a:endParaRPr lang="en-US" b="1" dirty="0" smtClean="0"/>
          </a:p>
          <a:p>
            <a:pPr lvl="0" algn="l" rtl="0"/>
            <a:r>
              <a:rPr lang="en-US" b="1" dirty="0" smtClean="0"/>
              <a:t>Incision  dehiscence </a:t>
            </a:r>
            <a:endParaRPr lang="en-US" dirty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1026" name="Picture 2" descr="Download Latest HD Wallpapers of , Tv Shows, Com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0" y="3786190"/>
            <a:ext cx="4857720" cy="303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Thank you! for! listening !"/>
          <p:cNvPicPr>
            <a:picLocks noChangeAspect="1" noChangeArrowheads="1"/>
          </p:cNvPicPr>
          <p:nvPr/>
        </p:nvPicPr>
        <p:blipFill>
          <a:blip r:embed="rId2"/>
          <a:srcRect l="3213" r="4390" b="14773"/>
          <a:stretch>
            <a:fillRect/>
          </a:stretch>
        </p:blipFill>
        <p:spPr bwMode="auto">
          <a:xfrm>
            <a:off x="0" y="142852"/>
            <a:ext cx="90487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Indication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214422"/>
            <a:ext cx="5715040" cy="2828932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dirty="0" smtClean="0"/>
              <a:t>1. foreign </a:t>
            </a:r>
            <a:r>
              <a:rPr lang="en-US" dirty="0"/>
              <a:t>bodies (potatoes, turnips…</a:t>
            </a:r>
            <a:r>
              <a:rPr lang="en-US" dirty="0" err="1"/>
              <a:t>ect</a:t>
            </a:r>
            <a:r>
              <a:rPr lang="en-US" dirty="0"/>
              <a:t>) in horses and cattle lodged in the cervical part of the esophagus…….in dogs and cats bones are lodged in the cervical and thoracic parts of the esophagus.</a:t>
            </a:r>
          </a:p>
          <a:p>
            <a:pPr lvl="0" algn="l" rtl="0">
              <a:buNone/>
            </a:pPr>
            <a:r>
              <a:rPr lang="en-US" dirty="0" smtClean="0"/>
              <a:t>2. esophageal </a:t>
            </a:r>
            <a:r>
              <a:rPr lang="en-US" dirty="0" err="1"/>
              <a:t>diverticula's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4" name="صورة 3" descr="C:\Users\dell\Desktop\db1a95e07f9b2553ee7e0cf03fcfd18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321467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Esophagus | Veterian 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19550"/>
            <a:ext cx="32194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operation procedure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the </a:t>
            </a:r>
            <a:r>
              <a:rPr lang="en-US" dirty="0"/>
              <a:t>operation is performed from the </a:t>
            </a:r>
            <a:r>
              <a:rPr lang="en-US" dirty="0" smtClean="0"/>
              <a:t>midline of </a:t>
            </a:r>
            <a:r>
              <a:rPr lang="en-US" dirty="0"/>
              <a:t>the neck or from the site of the foreign body  </a:t>
            </a:r>
            <a:r>
              <a:rPr lang="en-US" dirty="0" smtClean="0"/>
              <a:t>in dorsal </a:t>
            </a:r>
            <a:r>
              <a:rPr lang="en-US" dirty="0"/>
              <a:t>recumbent position under general anesthesia </a:t>
            </a:r>
          </a:p>
          <a:p>
            <a:pPr algn="l"/>
            <a:endParaRPr lang="ar-IQ" dirty="0"/>
          </a:p>
        </p:txBody>
      </p:sp>
      <p:pic>
        <p:nvPicPr>
          <p:cNvPr id="10242" name="Picture 2" descr="https://www.rvc.ac.uk/review/Dentistry/Media/Workplace_Media/bigger_pics/vent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63641"/>
            <a:ext cx="4429156" cy="279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blood vessels of the esophagus </a:t>
            </a:r>
            <a:endParaRPr lang="ar-IQ" dirty="0"/>
          </a:p>
        </p:txBody>
      </p:sp>
      <p:pic>
        <p:nvPicPr>
          <p:cNvPr id="9218" name="Picture 2" descr="Oesophagus , sites of constrictions, arterial supply and venous drainage ,  Anatomy 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291015" cy="4929222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-32" y="1600201"/>
            <a:ext cx="5286412" cy="3757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cervical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cranial and caudal thyroid arteries and esophageal branch of carotids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thoracic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bronchesophageal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ventral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left gastric artery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IQ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1470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5500726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/>
              <a:t>the site of operation clipped , shaved , and disinfected </a:t>
            </a:r>
          </a:p>
          <a:p>
            <a:pPr algn="l" rtl="0"/>
            <a:r>
              <a:rPr lang="en-US" i="1" dirty="0" smtClean="0"/>
              <a:t>a ventral cervical midline incision. Extend the incision from the larynx to the sternum as needed to allow adequate exposure. Separate the </a:t>
            </a:r>
            <a:r>
              <a:rPr lang="en-US" i="1" dirty="0" err="1" smtClean="0"/>
              <a:t>sternohyoid</a:t>
            </a:r>
            <a:r>
              <a:rPr lang="en-US" i="1" dirty="0" smtClean="0"/>
              <a:t> muscles along their midline and retract them laterally</a:t>
            </a:r>
          </a:p>
          <a:p>
            <a:pPr algn="l" rtl="0"/>
            <a:endParaRPr lang="en-US" dirty="0"/>
          </a:p>
          <a:p>
            <a:pPr algn="l"/>
            <a:endParaRPr lang="ar-IQ" dirty="0"/>
          </a:p>
        </p:txBody>
      </p:sp>
      <p:pic>
        <p:nvPicPr>
          <p:cNvPr id="5" name="Picture 2" descr="Surgery of the Esophagus and Stomach - WSAVA2009 - 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928" y="4143380"/>
            <a:ext cx="353110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642917"/>
            <a:ext cx="8715436" cy="2214579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/>
              <a:t>incision is continued through the </a:t>
            </a:r>
            <a:r>
              <a:rPr lang="en-US" dirty="0" err="1"/>
              <a:t>cutaneous</a:t>
            </a:r>
            <a:r>
              <a:rPr lang="en-US" dirty="0"/>
              <a:t> muscles and blunt dissection is used until reach to the </a:t>
            </a:r>
            <a:r>
              <a:rPr lang="en-US" dirty="0" smtClean="0"/>
              <a:t>trachea </a:t>
            </a:r>
            <a:endParaRPr lang="en-US" dirty="0"/>
          </a:p>
          <a:p>
            <a:pPr algn="l" rtl="0"/>
            <a:r>
              <a:rPr lang="en-US" dirty="0"/>
              <a:t>the esophagus is recognized by stomach tube , it is pale reddish color </a:t>
            </a:r>
            <a:endParaRPr lang="ar-IQ" dirty="0"/>
          </a:p>
        </p:txBody>
      </p:sp>
      <p:pic>
        <p:nvPicPr>
          <p:cNvPr id="7170" name="Picture 2" descr="Surgery of the Esophagus and Stomach - WSAVA2009 - 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71810"/>
            <a:ext cx="4771762" cy="3571900"/>
          </a:xfrm>
          <a:prstGeom prst="rect">
            <a:avLst/>
          </a:prstGeom>
          <a:noFill/>
        </p:spPr>
      </p:pic>
      <p:pic>
        <p:nvPicPr>
          <p:cNvPr id="7172" name="Picture 4" descr="Respiratory system of a dog | Dog anatomy, Animal medicine, Vet medic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4196"/>
            <a:ext cx="4124325" cy="364807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000264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dirty="0"/>
              <a:t>the esophagus is opened longitudinally to allow the remove of the foreign body without tearing the wall ,the foreign body is removed by rough thumb forceps 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  <p:pic>
        <p:nvPicPr>
          <p:cNvPr id="6146" name="Picture 2" descr="https://inside.ucumberlands.edu/academics/biology/faculty/kuss/courses/Digestive%20system/Peristalsiscolor.jpg"/>
          <p:cNvPicPr>
            <a:picLocks noChangeAspect="1" noChangeArrowheads="1"/>
          </p:cNvPicPr>
          <p:nvPr/>
        </p:nvPicPr>
        <p:blipFill>
          <a:blip r:embed="rId2"/>
          <a:srcRect l="40741"/>
          <a:stretch>
            <a:fillRect/>
          </a:stretch>
        </p:blipFill>
        <p:spPr bwMode="auto">
          <a:xfrm>
            <a:off x="5286380" y="3071810"/>
            <a:ext cx="3428984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ly Invasive Resection of Benign Esophageal Lesions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14686"/>
            <a:ext cx="2786082" cy="3300378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28596" y="571480"/>
            <a:ext cx="8429684" cy="3000397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wound of the esophageal wall is sutured as the  following patterns A- mucosa is suture alone with cat gut 3-0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 simple interrupted pattern and the knot should be inside the lumen. B- muscular layer of the esophagus is sutured with interrupted or continuous  suture pattern with non absorbable suture material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muscles is sutured with simple continuous pattern with catgut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lvl="0" algn="l" rtl="0"/>
            <a:r>
              <a:rPr lang="en-US" dirty="0"/>
              <a:t>the operation area should be flushed with solution containing broad spectrum antibiotics </a:t>
            </a:r>
          </a:p>
          <a:p>
            <a:pPr lvl="0" algn="l" rtl="0"/>
            <a:r>
              <a:rPr lang="en-US" dirty="0"/>
              <a:t>the skin is sutured by simple interrupted pattern 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098" name="Picture 2" descr="frazier suction tip | Suction Units and Tips | Clinical Equipment and  Training Aids | Catalogue | Veterinary Instrumentation L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2"/>
            <a:ext cx="4478166" cy="3000372"/>
          </a:xfrm>
          <a:prstGeom prst="rect">
            <a:avLst/>
          </a:prstGeom>
          <a:noFill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343</Words>
  <Application>Microsoft Office PowerPoint</Application>
  <PresentationFormat>عرض على الشاشة (3:4)‏</PresentationFormat>
  <Paragraphs>46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Esophagotomy </vt:lpstr>
      <vt:lpstr>Indication</vt:lpstr>
      <vt:lpstr>operation procedure </vt:lpstr>
      <vt:lpstr>blood vessels of the esophagus </vt:lpstr>
      <vt:lpstr>Surgical procedure</vt:lpstr>
      <vt:lpstr>Surgical procedure</vt:lpstr>
      <vt:lpstr>Surgical procedure</vt:lpstr>
      <vt:lpstr>Surgical procedure</vt:lpstr>
      <vt:lpstr>Surgical procedure</vt:lpstr>
      <vt:lpstr>the structures you found in esophagostomy</vt:lpstr>
      <vt:lpstr>post operative care </vt:lpstr>
      <vt:lpstr>complications:</vt:lpstr>
      <vt:lpstr>الشريحة 13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Esophagostomy</dc:title>
  <dc:creator>dell</dc:creator>
  <cp:lastModifiedBy>dell</cp:lastModifiedBy>
  <cp:revision>24</cp:revision>
  <dcterms:created xsi:type="dcterms:W3CDTF">2021-02-24T00:27:12Z</dcterms:created>
  <dcterms:modified xsi:type="dcterms:W3CDTF">2023-12-10T19:03:30Z</dcterms:modified>
</cp:coreProperties>
</file>